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comment1.xml" ContentType="application/vnd.openxmlformats-officedocument.presentationml.comment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YNU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96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11-30T08:07:48.739" idx="1">
    <p:pos x="6000" y="0"/>
    <p:text>What should we do for esafety?</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4ef3e9bf22a640e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4ef3e9bf22a640e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717220552bfa1b24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717220552bfa1b2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5a9f1fedb025c11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5a9f1fedb025c11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5a9f1fedb025c11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5a9f1fedb025c11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5a9f1fedb025c11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5a9f1fedb025c11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5a9f1fedb025c11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5a9f1fedb025c11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5a9f1fedb025c11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5a9f1fedb025c11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5a9f1fedb025c11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5a9f1fedb025c11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5a9f1fedb025c11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5a9f1fedb025c11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5a9f1fedb025c11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5a9f1fedb025c11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813335" y="601724"/>
            <a:ext cx="6477805" cy="1906073"/>
          </a:xfrm>
        </p:spPr>
        <p:txBody>
          <a:bodyPr bIns="0" anchor="b">
            <a:normAutofit/>
          </a:bodyPr>
          <a:lstStyle>
            <a:lvl1pPr algn="l">
              <a:defRPr sz="4950"/>
            </a:lvl1pPr>
          </a:lstStyle>
          <a:p>
            <a:r>
              <a:rPr lang="tr-TR"/>
              <a:t>Asıl başlık stilini düzenlemek için tıklayın</a:t>
            </a:r>
            <a:endParaRPr lang="en-US" dirty="0"/>
          </a:p>
        </p:txBody>
      </p:sp>
      <p:sp>
        <p:nvSpPr>
          <p:cNvPr id="3" name="Subtitle 2"/>
          <p:cNvSpPr>
            <a:spLocks noGrp="1"/>
          </p:cNvSpPr>
          <p:nvPr>
            <p:ph type="subTitle" idx="1"/>
          </p:nvPr>
        </p:nvSpPr>
        <p:spPr>
          <a:xfrm>
            <a:off x="1813335" y="2648403"/>
            <a:ext cx="6477804" cy="733216"/>
          </a:xfrm>
        </p:spPr>
        <p:txBody>
          <a:bodyPr tIns="91440" bIns="91440">
            <a:normAutofit/>
          </a:bodyPr>
          <a:lstStyle>
            <a:lvl1pPr marL="0" indent="0" algn="l">
              <a:buNone/>
              <a:defRPr sz="1350" b="0" cap="all" baseline="0">
                <a:solidFill>
                  <a:schemeClr val="tx1"/>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2/17/2025</a:t>
            </a:fld>
            <a:endParaRPr lang="en-US" dirty="0"/>
          </a:p>
        </p:txBody>
      </p:sp>
      <p:sp>
        <p:nvSpPr>
          <p:cNvPr id="5" name="Footer Placeholder 4"/>
          <p:cNvSpPr>
            <a:spLocks noGrp="1"/>
          </p:cNvSpPr>
          <p:nvPr>
            <p:ph type="ftr" sz="quarter" idx="11"/>
          </p:nvPr>
        </p:nvSpPr>
        <p:spPr>
          <a:xfrm>
            <a:off x="1812376" y="246981"/>
            <a:ext cx="3730436" cy="231901"/>
          </a:xfrm>
        </p:spPr>
        <p:txBody>
          <a:bodyPr/>
          <a:lstStyle/>
          <a:p>
            <a:endParaRPr lang="en-US" dirty="0"/>
          </a:p>
        </p:txBody>
      </p:sp>
      <p:sp>
        <p:nvSpPr>
          <p:cNvPr id="6" name="Slide Number Placeholder 5"/>
          <p:cNvSpPr>
            <a:spLocks noGrp="1"/>
          </p:cNvSpPr>
          <p:nvPr>
            <p:ph type="sldNum" sz="quarter" idx="12"/>
          </p:nvPr>
        </p:nvSpPr>
        <p:spPr>
          <a:xfrm>
            <a:off x="1078249" y="599230"/>
            <a:ext cx="608264" cy="377684"/>
          </a:xfrm>
        </p:spPr>
        <p:txBody>
          <a:bodyPr/>
          <a:lstStyle/>
          <a:p>
            <a:pPr marL="0" lvl="0" indent="0" algn="r" rtl="0">
              <a:spcBef>
                <a:spcPts val="0"/>
              </a:spcBef>
              <a:spcAft>
                <a:spcPts val="0"/>
              </a:spcAft>
              <a:buNone/>
            </a:pPr>
            <a:fld id="{00000000-1234-1234-1234-123412341234}" type="slidenum">
              <a:rPr lang="tr" smtClean="0"/>
              <a:t>‹#›</a:t>
            </a:fld>
            <a:endParaRPr lang="tr"/>
          </a:p>
        </p:txBody>
      </p:sp>
      <p:cxnSp>
        <p:nvCxnSpPr>
          <p:cNvPr id="15" name="Straight Connector 14"/>
          <p:cNvCxnSpPr/>
          <p:nvPr/>
        </p:nvCxnSpPr>
        <p:spPr>
          <a:xfrm>
            <a:off x="1813335" y="2646407"/>
            <a:ext cx="647780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6232009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tr" smtClean="0"/>
              <a:t>‹#›</a:t>
            </a:fld>
            <a:endParaRPr lang="tr"/>
          </a:p>
        </p:txBody>
      </p:sp>
      <p:cxnSp>
        <p:nvCxnSpPr>
          <p:cNvPr id="26" name="Straight Connector 25"/>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0293117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9333" y="599230"/>
            <a:ext cx="1211807" cy="3494917"/>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083504" y="599230"/>
            <a:ext cx="5871623" cy="34949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tr" smtClean="0"/>
              <a:t>‹#›</a:t>
            </a:fld>
            <a:endParaRPr lang="tr"/>
          </a:p>
        </p:txBody>
      </p:sp>
      <p:cxnSp>
        <p:nvCxnSpPr>
          <p:cNvPr id="15" name="Straight Connector 14"/>
          <p:cNvCxnSpPr/>
          <p:nvPr/>
        </p:nvCxnSpPr>
        <p:spPr>
          <a:xfrm>
            <a:off x="7079333" y="599230"/>
            <a:ext cx="0" cy="3494917"/>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0474121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extLst>
      <p:ext uri="{BB962C8B-B14F-4D97-AF65-F5344CB8AC3E}">
        <p14:creationId xmlns:p14="http://schemas.microsoft.com/office/powerpoint/2010/main" val="25057133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5"/>
        <p:cNvGrpSpPr/>
        <p:nvPr/>
      </p:nvGrpSpPr>
      <p:grpSpPr>
        <a:xfrm>
          <a:off x="0" y="0"/>
          <a:ext cx="0" cy="0"/>
          <a:chOff x="0" y="0"/>
          <a:chExt cx="0" cy="0"/>
        </a:xfrm>
      </p:grpSpPr>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tr"/>
              <a:t>‹#›</a:t>
            </a:fld>
            <a:endParaRPr/>
          </a:p>
        </p:txBody>
      </p:sp>
    </p:spTree>
    <p:extLst>
      <p:ext uri="{BB962C8B-B14F-4D97-AF65-F5344CB8AC3E}">
        <p14:creationId xmlns:p14="http://schemas.microsoft.com/office/powerpoint/2010/main" val="30967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tr" smtClean="0"/>
              <a:t>‹#›</a:t>
            </a:fld>
            <a:endParaRPr lang="tr"/>
          </a:p>
        </p:txBody>
      </p:sp>
      <p:cxnSp>
        <p:nvCxnSpPr>
          <p:cNvPr id="33" name="Straight Connector 32"/>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6213610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090679" y="1317097"/>
            <a:ext cx="6482366" cy="1415963"/>
          </a:xfrm>
        </p:spPr>
        <p:txBody>
          <a:bodyPr anchor="b">
            <a:normAutofit/>
          </a:bodyPr>
          <a:lstStyle>
            <a:lvl1pPr algn="l">
              <a:defRPr sz="27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090679" y="2854647"/>
            <a:ext cx="6472835" cy="759697"/>
          </a:xfrm>
        </p:spPr>
        <p:txBody>
          <a:bodyPr tIns="91440">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2/17/2025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tr" smtClean="0"/>
              <a:t>‹#›</a:t>
            </a:fld>
            <a:endParaRPr lang="tr"/>
          </a:p>
        </p:txBody>
      </p:sp>
      <p:cxnSp>
        <p:nvCxnSpPr>
          <p:cNvPr id="15" name="Straight Connector 14"/>
          <p:cNvCxnSpPr/>
          <p:nvPr/>
        </p:nvCxnSpPr>
        <p:spPr>
          <a:xfrm>
            <a:off x="1090679" y="2853739"/>
            <a:ext cx="647283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56622950"/>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86913" y="603667"/>
            <a:ext cx="7204226" cy="794479"/>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85498" y="1508159"/>
            <a:ext cx="3483864" cy="258644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810328" y="1513007"/>
            <a:ext cx="3483864" cy="258114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tr" smtClean="0"/>
              <a:t>‹#›</a:t>
            </a:fld>
            <a:endParaRPr lang="tr"/>
          </a:p>
        </p:txBody>
      </p:sp>
      <p:cxnSp>
        <p:nvCxnSpPr>
          <p:cNvPr id="35" name="Straight Connector 34"/>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8891161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085394" y="603123"/>
            <a:ext cx="7205746" cy="79223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85393" y="1514662"/>
            <a:ext cx="3483864" cy="601457"/>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tıklayın</a:t>
            </a:r>
          </a:p>
        </p:txBody>
      </p:sp>
      <p:sp>
        <p:nvSpPr>
          <p:cNvPr id="4" name="Content Placeholder 3"/>
          <p:cNvSpPr>
            <a:spLocks noGrp="1"/>
          </p:cNvSpPr>
          <p:nvPr>
            <p:ph sz="half" idx="2"/>
          </p:nvPr>
        </p:nvSpPr>
        <p:spPr>
          <a:xfrm>
            <a:off x="1085393" y="2118202"/>
            <a:ext cx="3483864" cy="198334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09272" y="1517253"/>
            <a:ext cx="3483864" cy="601678"/>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düzenlemek için tıklayın</a:t>
            </a:r>
          </a:p>
        </p:txBody>
      </p:sp>
      <p:sp>
        <p:nvSpPr>
          <p:cNvPr id="6" name="Content Placeholder 5"/>
          <p:cNvSpPr>
            <a:spLocks noGrp="1"/>
          </p:cNvSpPr>
          <p:nvPr>
            <p:ph sz="quarter" idx="4"/>
          </p:nvPr>
        </p:nvSpPr>
        <p:spPr>
          <a:xfrm>
            <a:off x="4809272" y="2116119"/>
            <a:ext cx="3483864" cy="197802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2/17/2025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tr" smtClean="0"/>
              <a:t>‹#›</a:t>
            </a:fld>
            <a:endParaRPr lang="tr"/>
          </a:p>
        </p:txBody>
      </p:sp>
      <p:cxnSp>
        <p:nvCxnSpPr>
          <p:cNvPr id="29" name="Straight Connector 28"/>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390817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2/17/2025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tr" smtClean="0"/>
              <a:t>‹#›</a:t>
            </a:fld>
            <a:endParaRPr lang="tr"/>
          </a:p>
        </p:txBody>
      </p:sp>
      <p:cxnSp>
        <p:nvCxnSpPr>
          <p:cNvPr id="25" name="Straight Connector 24"/>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2926780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2/17/2025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tr" smtClean="0"/>
              <a:t>‹#›</a:t>
            </a:fld>
            <a:endParaRPr lang="tr"/>
          </a:p>
        </p:txBody>
      </p:sp>
    </p:spTree>
    <p:extLst>
      <p:ext uri="{BB962C8B-B14F-4D97-AF65-F5344CB8AC3E}">
        <p14:creationId xmlns:p14="http://schemas.microsoft.com/office/powerpoint/2010/main" val="65269650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083504" y="599230"/>
            <a:ext cx="2454824" cy="1685338"/>
          </a:xfrm>
        </p:spPr>
        <p:txBody>
          <a:bodyPr anchor="b">
            <a:normAutofit/>
          </a:bodyPr>
          <a:lstStyle>
            <a:lvl1pPr algn="l">
              <a:defRPr sz="1800"/>
            </a:lvl1pPr>
          </a:lstStyle>
          <a:p>
            <a:r>
              <a:rPr lang="tr-TR"/>
              <a:t>Asıl başlık stilini düzenlemek için tıklayın</a:t>
            </a:r>
            <a:endParaRPr lang="en-US" dirty="0"/>
          </a:p>
        </p:txBody>
      </p:sp>
      <p:sp>
        <p:nvSpPr>
          <p:cNvPr id="3" name="Content Placeholder 2"/>
          <p:cNvSpPr>
            <a:spLocks noGrp="1"/>
          </p:cNvSpPr>
          <p:nvPr>
            <p:ph idx="1"/>
          </p:nvPr>
        </p:nvSpPr>
        <p:spPr>
          <a:xfrm>
            <a:off x="3782785" y="599230"/>
            <a:ext cx="4509353" cy="3494120"/>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083504" y="2404119"/>
            <a:ext cx="2456260" cy="1686136"/>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2/17/2025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tr" smtClean="0"/>
              <a:t>‹#›</a:t>
            </a:fld>
            <a:endParaRPr lang="tr"/>
          </a:p>
        </p:txBody>
      </p:sp>
      <p:cxnSp>
        <p:nvCxnSpPr>
          <p:cNvPr id="17" name="Straight Connector 16"/>
          <p:cNvCxnSpPr/>
          <p:nvPr/>
        </p:nvCxnSpPr>
        <p:spPr>
          <a:xfrm>
            <a:off x="1086210" y="2404118"/>
            <a:ext cx="245211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0799626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5608041" y="361628"/>
            <a:ext cx="3055900" cy="3861826"/>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088405" y="847135"/>
            <a:ext cx="4149246" cy="1372938"/>
          </a:xfrm>
        </p:spPr>
        <p:txBody>
          <a:bodyPr anchor="b">
            <a:normAutofit/>
          </a:bodyPr>
          <a:lstStyle>
            <a:lvl1pPr>
              <a:defRPr sz="24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093292" y="841907"/>
            <a:ext cx="2093378" cy="2899745"/>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dirty="0"/>
          </a:p>
        </p:txBody>
      </p:sp>
      <p:sp>
        <p:nvSpPr>
          <p:cNvPr id="4" name="Text Placeholder 3"/>
          <p:cNvSpPr>
            <a:spLocks noGrp="1"/>
          </p:cNvSpPr>
          <p:nvPr>
            <p:ph type="body" sz="half" idx="2"/>
          </p:nvPr>
        </p:nvSpPr>
        <p:spPr>
          <a:xfrm>
            <a:off x="1087747" y="2359494"/>
            <a:ext cx="4143303" cy="1502807"/>
          </a:xfrm>
        </p:spPr>
        <p:txBody>
          <a:bodyPr>
            <a:normAutofit/>
          </a:bodyPr>
          <a:lstStyle>
            <a:lvl1pPr marL="0" indent="0" algn="l">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tıklayın</a:t>
            </a:r>
          </a:p>
        </p:txBody>
      </p:sp>
      <p:sp>
        <p:nvSpPr>
          <p:cNvPr id="5" name="Date Placeholder 4"/>
          <p:cNvSpPr>
            <a:spLocks noGrp="1"/>
          </p:cNvSpPr>
          <p:nvPr>
            <p:ph type="dt" sz="half" idx="10"/>
          </p:nvPr>
        </p:nvSpPr>
        <p:spPr>
          <a:xfrm>
            <a:off x="1085537" y="4102393"/>
            <a:ext cx="4145513" cy="240092"/>
          </a:xfrm>
        </p:spPr>
        <p:txBody>
          <a:bodyPr/>
          <a:lstStyle>
            <a:lvl1pPr algn="l">
              <a:defRPr/>
            </a:lvl1pPr>
          </a:lstStyle>
          <a:p>
            <a:fld id="{48A87A34-81AB-432B-8DAE-1953F412C126}" type="datetimeFigureOut">
              <a:rPr lang="en-US" dirty="0"/>
              <a:pPr/>
              <a:t>2/17/2025</a:t>
            </a:fld>
            <a:endParaRPr lang="en-US" dirty="0"/>
          </a:p>
        </p:txBody>
      </p:sp>
      <p:sp>
        <p:nvSpPr>
          <p:cNvPr id="6" name="Footer Placeholder 5"/>
          <p:cNvSpPr>
            <a:spLocks noGrp="1"/>
          </p:cNvSpPr>
          <p:nvPr>
            <p:ph type="ftr" sz="quarter" idx="11"/>
          </p:nvPr>
        </p:nvSpPr>
        <p:spPr>
          <a:xfrm>
            <a:off x="1085537" y="238981"/>
            <a:ext cx="4155753" cy="240698"/>
          </a:xfrm>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tr" smtClean="0"/>
              <a:t>‹#›</a:t>
            </a:fld>
            <a:endParaRPr lang="tr"/>
          </a:p>
        </p:txBody>
      </p:sp>
      <p:cxnSp>
        <p:nvCxnSpPr>
          <p:cNvPr id="31" name="Straight Connector 30"/>
          <p:cNvCxnSpPr/>
          <p:nvPr/>
        </p:nvCxnSpPr>
        <p:spPr>
          <a:xfrm>
            <a:off x="1085537" y="2357704"/>
            <a:ext cx="414551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3287335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1514607"/>
            <a:ext cx="9144000" cy="3079456"/>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5">
            <a:extLst>
              <a:ext uri="{28A0092B-C50C-407E-A947-70E740481C1C}">
                <a14:useLocalDpi xmlns:a14="http://schemas.microsoft.com/office/drawing/2010/main" val="0"/>
              </a:ext>
            </a:extLst>
          </a:blip>
          <a:srcRect t="1538" b="-1538"/>
          <a:stretch/>
        </p:blipFill>
        <p:spPr bwMode="black">
          <a:xfrm>
            <a:off x="0" y="4594860"/>
            <a:ext cx="9144000" cy="557213"/>
          </a:xfrm>
          <a:prstGeom prst="rect">
            <a:avLst/>
          </a:prstGeom>
        </p:spPr>
      </p:pic>
      <p:sp>
        <p:nvSpPr>
          <p:cNvPr id="2" name="Title Placeholder 1"/>
          <p:cNvSpPr>
            <a:spLocks noGrp="1"/>
          </p:cNvSpPr>
          <p:nvPr>
            <p:ph type="title"/>
          </p:nvPr>
        </p:nvSpPr>
        <p:spPr>
          <a:xfrm>
            <a:off x="1088685" y="603390"/>
            <a:ext cx="7202456" cy="786926"/>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88685" y="1511799"/>
            <a:ext cx="7202456" cy="258796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5665604" y="247778"/>
            <a:ext cx="2625536" cy="231901"/>
          </a:xfrm>
          <a:prstGeom prst="rect">
            <a:avLst/>
          </a:prstGeom>
        </p:spPr>
        <p:txBody>
          <a:bodyPr vert="horz" lIns="91440" tIns="45720" rIns="91440" bIns="45720" rtlCol="0" anchor="ctr"/>
          <a:lstStyle>
            <a:lvl1pPr algn="r">
              <a:defRPr sz="750">
                <a:solidFill>
                  <a:schemeClr val="tx1">
                    <a:tint val="75000"/>
                  </a:schemeClr>
                </a:solidFill>
              </a:defRPr>
            </a:lvl1pPr>
          </a:lstStyle>
          <a:p>
            <a:fld id="{48A87A34-81AB-432B-8DAE-1953F412C126}" type="datetimeFigureOut">
              <a:rPr lang="en-US" dirty="0"/>
              <a:pPr/>
              <a:t>2/17/2025</a:t>
            </a:fld>
            <a:endParaRPr lang="en-US" dirty="0"/>
          </a:p>
        </p:txBody>
      </p:sp>
      <p:sp>
        <p:nvSpPr>
          <p:cNvPr id="5" name="Footer Placeholder 4"/>
          <p:cNvSpPr>
            <a:spLocks noGrp="1"/>
          </p:cNvSpPr>
          <p:nvPr>
            <p:ph type="ftr" sz="quarter" idx="3"/>
          </p:nvPr>
        </p:nvSpPr>
        <p:spPr>
          <a:xfrm>
            <a:off x="1088684" y="246981"/>
            <a:ext cx="4454127" cy="231901"/>
          </a:xfrm>
          <a:prstGeom prst="rect">
            <a:avLst/>
          </a:prstGeom>
        </p:spPr>
        <p:txBody>
          <a:bodyPr vert="horz" lIns="91440" tIns="45720" rIns="91440" bIns="45720" rtlCol="0" anchor="ctr"/>
          <a:lstStyle>
            <a:lvl1pPr algn="l">
              <a:defRPr sz="7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60046" y="599230"/>
            <a:ext cx="608264" cy="377684"/>
          </a:xfrm>
          <a:prstGeom prst="rect">
            <a:avLst/>
          </a:prstGeom>
        </p:spPr>
        <p:txBody>
          <a:bodyPr vert="horz" lIns="91440" tIns="45720" rIns="91440" bIns="45720" rtlCol="0" anchor="t"/>
          <a:lstStyle>
            <a:lvl1pPr algn="r">
              <a:defRPr sz="2100">
                <a:solidFill>
                  <a:schemeClr val="accent1"/>
                </a:solidFill>
              </a:defRPr>
            </a:lvl1pPr>
          </a:lstStyle>
          <a:p>
            <a:pPr marL="0" lvl="0" indent="0" algn="r" rtl="0">
              <a:spcBef>
                <a:spcPts val="0"/>
              </a:spcBef>
              <a:spcAft>
                <a:spcPts val="0"/>
              </a:spcAft>
              <a:buNone/>
            </a:pPr>
            <a:fld id="{00000000-1234-1234-1234-123412341234}" type="slidenum">
              <a:rPr lang="tr" smtClean="0"/>
              <a:t>‹#›</a:t>
            </a:fld>
            <a:endParaRPr lang="tr"/>
          </a:p>
        </p:txBody>
      </p:sp>
      <p:cxnSp>
        <p:nvCxnSpPr>
          <p:cNvPr id="10" name="Straight Connector 9"/>
          <p:cNvCxnSpPr/>
          <p:nvPr/>
        </p:nvCxnSpPr>
        <p:spPr>
          <a:xfrm>
            <a:off x="0" y="4596310"/>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59174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ftr="0" dt="0"/>
  <p:txStyles>
    <p:titleStyle>
      <a:lvl1pPr algn="l" defTabSz="685800" rtl="0" eaLnBrk="1" latinLnBrk="0" hangingPunct="1">
        <a:lnSpc>
          <a:spcPct val="90000"/>
        </a:lnSpc>
        <a:spcBef>
          <a:spcPct val="0"/>
        </a:spcBef>
        <a:buNone/>
        <a:defRPr sz="2400" b="0" i="0" kern="1200" cap="all">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00000"/>
        <a:buFont typeface="Arial" panose="020B0604020202020204" pitchFamily="34" charset="0"/>
        <a:buChar char="•"/>
        <a:defRPr sz="15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350" kern="1200" cap="none" baseline="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050" kern="1200" cap="none" baseline="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comments" Target="../comments/commen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Shape 53"/>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56412368-7E6B-4064-B6FA-72DF6DA0C2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8014FE20-9BCC-4219-A8AD-B1C110BD55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14607"/>
            <a:ext cx="9144000" cy="307945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5" name="Başlık 4">
            <a:extLst>
              <a:ext uri="{FF2B5EF4-FFF2-40B4-BE49-F238E27FC236}">
                <a16:creationId xmlns:a16="http://schemas.microsoft.com/office/drawing/2014/main" id="{79AA979C-E6A5-650F-25CA-CC2B184C3CFF}"/>
              </a:ext>
            </a:extLst>
          </p:cNvPr>
          <p:cNvSpPr>
            <a:spLocks noGrp="1"/>
          </p:cNvSpPr>
          <p:nvPr>
            <p:ph type="ctrTitle"/>
          </p:nvPr>
        </p:nvSpPr>
        <p:spPr>
          <a:xfrm>
            <a:off x="251460" y="732381"/>
            <a:ext cx="4981981" cy="1775415"/>
          </a:xfrm>
        </p:spPr>
        <p:txBody>
          <a:bodyPr>
            <a:normAutofit/>
          </a:bodyPr>
          <a:lstStyle/>
          <a:p>
            <a:pPr marL="0" lvl="0" indent="0" algn="r" rtl="0">
              <a:spcBef>
                <a:spcPts val="0"/>
              </a:spcBef>
              <a:spcAft>
                <a:spcPts val="0"/>
              </a:spcAft>
            </a:pPr>
            <a:r>
              <a:rPr lang="tr-TR" sz="2900" dirty="0"/>
              <a:t>e-</a:t>
            </a:r>
            <a:r>
              <a:rPr lang="tr-TR" sz="2900" dirty="0" err="1"/>
              <a:t>Safety</a:t>
            </a:r>
            <a:r>
              <a:rPr lang="tr-TR" sz="2900" dirty="0"/>
              <a:t> </a:t>
            </a:r>
            <a:br>
              <a:rPr lang="tr-TR" sz="2900" dirty="0"/>
            </a:br>
            <a:r>
              <a:rPr lang="tr-TR" sz="2900" b="1" dirty="0"/>
              <a:t>Safer Internet </a:t>
            </a:r>
            <a:r>
              <a:rPr lang="tr-TR" sz="2900" b="1" dirty="0" err="1"/>
              <a:t>Day</a:t>
            </a:r>
            <a:r>
              <a:rPr lang="tr-TR" sz="2900" b="1" dirty="0"/>
              <a:t> </a:t>
            </a:r>
            <a:br>
              <a:rPr lang="tr-TR" sz="2900" dirty="0"/>
            </a:br>
            <a:r>
              <a:rPr lang="tr-TR" sz="1800" dirty="0"/>
              <a:t>2025 </a:t>
            </a:r>
            <a:endParaRPr lang="tr-TR" sz="2900" dirty="0"/>
          </a:p>
        </p:txBody>
      </p:sp>
      <p:cxnSp>
        <p:nvCxnSpPr>
          <p:cNvPr id="29" name="Straight Connector 28">
            <a:extLst>
              <a:ext uri="{FF2B5EF4-FFF2-40B4-BE49-F238E27FC236}">
                <a16:creationId xmlns:a16="http://schemas.microsoft.com/office/drawing/2014/main" id="{A661C966-C6C8-4667-903D-E68521C357F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9463" y="2646407"/>
            <a:ext cx="4152089" cy="0"/>
          </a:xfrm>
          <a:prstGeom prst="line">
            <a:avLst/>
          </a:prstGeom>
          <a:ln w="31750"/>
        </p:spPr>
        <p:style>
          <a:lnRef idx="3">
            <a:schemeClr val="accent1"/>
          </a:lnRef>
          <a:fillRef idx="0">
            <a:schemeClr val="accent1"/>
          </a:fillRef>
          <a:effectRef idx="2">
            <a:schemeClr val="accent1"/>
          </a:effectRef>
          <a:fontRef idx="minor">
            <a:schemeClr val="tx1"/>
          </a:fontRef>
        </p:style>
      </p:cxnSp>
      <p:grpSp>
        <p:nvGrpSpPr>
          <p:cNvPr id="31" name="Group 30">
            <a:extLst>
              <a:ext uri="{FF2B5EF4-FFF2-40B4-BE49-F238E27FC236}">
                <a16:creationId xmlns:a16="http://schemas.microsoft.com/office/drawing/2014/main" id="{36439133-030D-427C-AADE-2B48B199178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08041" y="361628"/>
            <a:ext cx="3055899" cy="3861826"/>
            <a:chOff x="7477388" y="482171"/>
            <a:chExt cx="4074533" cy="5149101"/>
          </a:xfrm>
        </p:grpSpPr>
        <p:sp>
          <p:nvSpPr>
            <p:cNvPr id="32" name="Rectangle 31">
              <a:extLst>
                <a:ext uri="{FF2B5EF4-FFF2-40B4-BE49-F238E27FC236}">
                  <a16:creationId xmlns:a16="http://schemas.microsoft.com/office/drawing/2014/main" id="{2C11378B-6628-411A-9A79-CF10232D7D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77388" y="482171"/>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08E6BF6A-26B8-45E6-887E-FE78A7984F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90447" y="812507"/>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5" name="Rectangle 34">
            <a:extLst>
              <a:ext uri="{FF2B5EF4-FFF2-40B4-BE49-F238E27FC236}">
                <a16:creationId xmlns:a16="http://schemas.microsoft.com/office/drawing/2014/main" id="{82388B0B-738B-4313-8674-79D97E74A0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3718" y="733473"/>
            <a:ext cx="2339583" cy="3101505"/>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Graphic 8" descr="Bilgisayar">
            <a:extLst>
              <a:ext uri="{FF2B5EF4-FFF2-40B4-BE49-F238E27FC236}">
                <a16:creationId xmlns:a16="http://schemas.microsoft.com/office/drawing/2014/main" id="{ECFB53CE-2B12-B4FD-970B-F8079AF0010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87279" y="1237408"/>
            <a:ext cx="2099328" cy="2099328"/>
          </a:xfrm>
          <a:prstGeom prst="rect">
            <a:avLst/>
          </a:prstGeom>
        </p:spPr>
      </p:pic>
      <p:pic>
        <p:nvPicPr>
          <p:cNvPr id="37" name="Picture 36">
            <a:extLst>
              <a:ext uri="{FF2B5EF4-FFF2-40B4-BE49-F238E27FC236}">
                <a16:creationId xmlns:a16="http://schemas.microsoft.com/office/drawing/2014/main" id="{6DF84359-5DD6-461B-9519-90AA2F46C1B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1538" b="-1538"/>
          <a:stretch/>
        </p:blipFill>
        <p:spPr bwMode="black">
          <a:xfrm>
            <a:off x="0" y="4594860"/>
            <a:ext cx="9144000" cy="557212"/>
          </a:xfrm>
          <a:prstGeom prst="rect">
            <a:avLst/>
          </a:prstGeom>
        </p:spPr>
      </p:pic>
      <p:cxnSp>
        <p:nvCxnSpPr>
          <p:cNvPr id="39" name="Straight Connector 38">
            <a:extLst>
              <a:ext uri="{FF2B5EF4-FFF2-40B4-BE49-F238E27FC236}">
                <a16:creationId xmlns:a16="http://schemas.microsoft.com/office/drawing/2014/main" id="{E90BC892-CE86-41EE-8A3B-2178D5170C7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4596309"/>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pic>
        <p:nvPicPr>
          <p:cNvPr id="111" name="Google Shape;111;p22"/>
          <p:cNvPicPr preferRelativeResize="0"/>
          <p:nvPr/>
        </p:nvPicPr>
        <p:blipFill>
          <a:blip r:embed="rId3">
            <a:alphaModFix/>
          </a:blip>
          <a:stretch>
            <a:fillRect/>
          </a:stretch>
        </p:blipFill>
        <p:spPr>
          <a:xfrm>
            <a:off x="152401" y="152400"/>
            <a:ext cx="3143956" cy="4126089"/>
          </a:xfrm>
          <a:prstGeom prst="rect">
            <a:avLst/>
          </a:prstGeom>
          <a:noFill/>
          <a:ln>
            <a:noFill/>
          </a:ln>
        </p:spPr>
      </p:pic>
      <p:sp>
        <p:nvSpPr>
          <p:cNvPr id="112" name="Google Shape;112;p22"/>
          <p:cNvSpPr txBox="1"/>
          <p:nvPr/>
        </p:nvSpPr>
        <p:spPr>
          <a:xfrm>
            <a:off x="3919268" y="783919"/>
            <a:ext cx="4695600" cy="608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tr" dirty="0"/>
              <a:t>Can you share one more precaution wih us to be safer on the net?</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3"/>
          <p:cNvSpPr txBox="1"/>
          <p:nvPr/>
        </p:nvSpPr>
        <p:spPr>
          <a:xfrm>
            <a:off x="6894461" y="3436658"/>
            <a:ext cx="2407583" cy="1031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tr" b="1" dirty="0"/>
              <a:t>REFERENCES </a:t>
            </a:r>
            <a:endParaRPr b="1" dirty="0"/>
          </a:p>
          <a:p>
            <a:pPr marL="0" lvl="0" indent="0" algn="l" rtl="0">
              <a:spcBef>
                <a:spcPts val="0"/>
              </a:spcBef>
              <a:spcAft>
                <a:spcPts val="0"/>
              </a:spcAft>
              <a:buNone/>
            </a:pPr>
            <a:r>
              <a:rPr lang="tr" dirty="0"/>
              <a:t>e4education.co.uk</a:t>
            </a:r>
            <a:endParaRPr dirty="0"/>
          </a:p>
          <a:p>
            <a:pPr marL="0" lvl="0" indent="0" algn="l" rtl="0">
              <a:spcBef>
                <a:spcPts val="0"/>
              </a:spcBef>
              <a:spcAft>
                <a:spcPts val="0"/>
              </a:spcAft>
              <a:buNone/>
            </a:pPr>
            <a:r>
              <a:rPr lang="tr" dirty="0"/>
              <a:t>virtual-college.co.uk</a:t>
            </a:r>
            <a:endParaRPr dirty="0"/>
          </a:p>
        </p:txBody>
      </p:sp>
      <p:pic>
        <p:nvPicPr>
          <p:cNvPr id="118" name="Google Shape;118;p23"/>
          <p:cNvPicPr preferRelativeResize="0"/>
          <p:nvPr/>
        </p:nvPicPr>
        <p:blipFill>
          <a:blip r:embed="rId3">
            <a:alphaModFix/>
          </a:blip>
          <a:stretch>
            <a:fillRect/>
          </a:stretch>
        </p:blipFill>
        <p:spPr>
          <a:xfrm>
            <a:off x="282845" y="369633"/>
            <a:ext cx="5926044" cy="37621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4"/>
          <p:cNvSpPr txBox="1">
            <a:spLocks noGrp="1"/>
          </p:cNvSpPr>
          <p:nvPr>
            <p:ph type="body" idx="1"/>
          </p:nvPr>
        </p:nvSpPr>
        <p:spPr>
          <a:xfrm>
            <a:off x="4811765" y="1203250"/>
            <a:ext cx="3999900" cy="1923900"/>
          </a:xfrm>
          <a:prstGeom prst="rect">
            <a:avLst/>
          </a:prstGeom>
          <a:solidFill>
            <a:srgbClr val="00FFFF"/>
          </a:solidFill>
        </p:spPr>
        <p:txBody>
          <a:bodyPr spcFirstLastPara="1" wrap="square" lIns="91425" tIns="91425" rIns="91425" bIns="91425" anchor="t" anchorCtr="0">
            <a:noAutofit/>
          </a:bodyPr>
          <a:lstStyle/>
          <a:p>
            <a:pPr marL="0" lvl="0" indent="0" algn="l" rtl="0">
              <a:spcBef>
                <a:spcPts val="0"/>
              </a:spcBef>
              <a:spcAft>
                <a:spcPts val="1600"/>
              </a:spcAft>
              <a:buNone/>
            </a:pPr>
            <a:r>
              <a:rPr lang="tr" dirty="0"/>
              <a:t>E-safety is often defined as the safe and responsible use of technology. This includes the use of the internet and also other means of communication using electronic media (eg text messages, gaming devices, email etc). In practice, e-safety is as much about behaviour as it is electronic security.</a:t>
            </a:r>
            <a:endParaRPr dirty="0"/>
          </a:p>
        </p:txBody>
      </p:sp>
      <p:pic>
        <p:nvPicPr>
          <p:cNvPr id="60" name="Google Shape;60;p14"/>
          <p:cNvPicPr preferRelativeResize="0"/>
          <p:nvPr/>
        </p:nvPicPr>
        <p:blipFill>
          <a:blip r:embed="rId3">
            <a:alphaModFix/>
          </a:blip>
          <a:stretch>
            <a:fillRect/>
          </a:stretch>
        </p:blipFill>
        <p:spPr>
          <a:xfrm>
            <a:off x="332337" y="1203400"/>
            <a:ext cx="3999900" cy="19237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p:nvPr/>
        </p:nvSpPr>
        <p:spPr>
          <a:xfrm>
            <a:off x="809700" y="1550724"/>
            <a:ext cx="7524600" cy="1869809"/>
          </a:xfrm>
          <a:prstGeom prst="rect">
            <a:avLst/>
          </a:prstGeom>
          <a:solidFill>
            <a:srgbClr val="FFF2CC"/>
          </a:solidFill>
          <a:ln>
            <a:noFill/>
          </a:ln>
        </p:spPr>
        <p:txBody>
          <a:bodyPr spcFirstLastPara="1" wrap="square" lIns="91425" tIns="91425" rIns="91425" bIns="91425" anchor="t" anchorCtr="0">
            <a:noAutofit/>
          </a:bodyPr>
          <a:lstStyle/>
          <a:p>
            <a:r>
              <a:rPr lang="en-US"/>
              <a:t>Children today are firmly part of the digital age and as such, they often use a wide range of devices, both inside and outside, of school. When used correctly, technology can be a fantastic learning and social tool, but children need to have a clear understanding of the e-safety rules and expectations. This will help them to stay safe online and not fall foul of the myriad of risks and threats which can occur to the unsuspecting individual.  </a:t>
            </a:r>
          </a:p>
          <a:p>
            <a:pPr marL="0" lvl="0" indent="0" algn="l" rtl="0">
              <a:spcBef>
                <a:spcPts val="0"/>
              </a:spcBef>
              <a:spcAft>
                <a:spcPts val="0"/>
              </a:spcAft>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6"/>
          <p:cNvSpPr txBox="1">
            <a:spLocks noGrp="1"/>
          </p:cNvSpPr>
          <p:nvPr>
            <p:ph type="title"/>
          </p:nvPr>
        </p:nvSpPr>
        <p:spPr>
          <a:xfrm>
            <a:off x="0" y="125"/>
            <a:ext cx="9144000" cy="5143500"/>
          </a:xfrm>
          <a:prstGeom prst="rect">
            <a:avLst/>
          </a:prstGeom>
          <a:solidFill>
            <a:srgbClr val="FFF2CC"/>
          </a:solidFill>
        </p:spPr>
        <p:txBody>
          <a:bodyPr spcFirstLastPara="1" wrap="square" lIns="91425" tIns="91425" rIns="91425" bIns="91425" anchor="t" anchorCtr="0">
            <a:noAutofit/>
          </a:bodyPr>
          <a:lstStyle/>
          <a:p>
            <a:pPr marL="0" lvl="0" indent="0" algn="l" rtl="0">
              <a:spcBef>
                <a:spcPts val="0"/>
              </a:spcBef>
              <a:spcAft>
                <a:spcPts val="0"/>
              </a:spcAft>
              <a:buNone/>
            </a:pPr>
            <a:r>
              <a:rPr lang="tr"/>
              <a:t>       </a:t>
            </a:r>
            <a:endParaRPr/>
          </a:p>
        </p:txBody>
      </p:sp>
      <p:sp>
        <p:nvSpPr>
          <p:cNvPr id="71" name="Google Shape;71;p16"/>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
        <p:nvSpPr>
          <p:cNvPr id="72" name="Google Shape;72;p16"/>
          <p:cNvSpPr txBox="1">
            <a:spLocks noGrp="1"/>
          </p:cNvSpPr>
          <p:nvPr>
            <p:ph type="body" idx="2"/>
          </p:nvPr>
        </p:nvSpPr>
        <p:spPr>
          <a:xfrm>
            <a:off x="4572011" y="1152475"/>
            <a:ext cx="4402500" cy="3416400"/>
          </a:xfrm>
          <a:prstGeom prst="rect">
            <a:avLst/>
          </a:prstGeom>
          <a:solidFill>
            <a:srgbClr val="00FFFF"/>
          </a:solidFill>
        </p:spPr>
        <p:txBody>
          <a:bodyPr spcFirstLastPara="1" wrap="square" lIns="91425" tIns="91425" rIns="91425" bIns="91425" anchor="t" anchorCtr="0">
            <a:noAutofit/>
          </a:bodyPr>
          <a:lstStyle/>
          <a:p>
            <a:pPr marL="0" lvl="0" indent="0" algn="l" rtl="0">
              <a:spcBef>
                <a:spcPts val="0"/>
              </a:spcBef>
              <a:spcAft>
                <a:spcPts val="0"/>
              </a:spcAft>
              <a:buNone/>
            </a:pPr>
            <a:r>
              <a:rPr lang="tr"/>
              <a:t>There are three areas of risk to children online (although the breadth of issues within each may be considerable). They are: </a:t>
            </a:r>
            <a:endParaRPr/>
          </a:p>
          <a:p>
            <a:pPr marL="0" lvl="0" indent="0" algn="l" rtl="0">
              <a:spcBef>
                <a:spcPts val="1600"/>
              </a:spcBef>
              <a:spcAft>
                <a:spcPts val="0"/>
              </a:spcAft>
              <a:buNone/>
            </a:pPr>
            <a:r>
              <a:rPr lang="tr"/>
              <a:t>Content – illegal, inappropriate or harmful material </a:t>
            </a:r>
            <a:endParaRPr/>
          </a:p>
          <a:p>
            <a:pPr marL="0" lvl="0" indent="0" algn="l" rtl="0">
              <a:spcBef>
                <a:spcPts val="1600"/>
              </a:spcBef>
              <a:spcAft>
                <a:spcPts val="0"/>
              </a:spcAft>
              <a:buNone/>
            </a:pPr>
            <a:r>
              <a:rPr lang="tr"/>
              <a:t>Contact – harmful online interactions with advertising or individuals </a:t>
            </a:r>
            <a:endParaRPr/>
          </a:p>
          <a:p>
            <a:pPr marL="0" lvl="0" indent="0" algn="l" rtl="0">
              <a:spcBef>
                <a:spcPts val="1600"/>
              </a:spcBef>
              <a:spcAft>
                <a:spcPts val="0"/>
              </a:spcAft>
              <a:buNone/>
            </a:pPr>
            <a:r>
              <a:rPr lang="tr"/>
              <a:t>Conduct – personal online behaviour which can cause harm </a:t>
            </a:r>
            <a:endParaRPr/>
          </a:p>
          <a:p>
            <a:pPr marL="0" lvl="0" indent="0" algn="l" rtl="0">
              <a:spcBef>
                <a:spcPts val="1600"/>
              </a:spcBef>
              <a:spcAft>
                <a:spcPts val="1600"/>
              </a:spcAft>
              <a:buNone/>
            </a:pPr>
            <a:endParaRPr/>
          </a:p>
        </p:txBody>
      </p:sp>
      <p:pic>
        <p:nvPicPr>
          <p:cNvPr id="73" name="Google Shape;73;p16"/>
          <p:cNvPicPr preferRelativeResize="0"/>
          <p:nvPr/>
        </p:nvPicPr>
        <p:blipFill>
          <a:blip r:embed="rId3">
            <a:alphaModFix/>
          </a:blip>
          <a:stretch>
            <a:fillRect/>
          </a:stretch>
        </p:blipFill>
        <p:spPr>
          <a:xfrm>
            <a:off x="311700" y="1219850"/>
            <a:ext cx="3999901" cy="32816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p:nvPr/>
        </p:nvSpPr>
        <p:spPr>
          <a:xfrm>
            <a:off x="303482" y="1205864"/>
            <a:ext cx="4039800" cy="3183000"/>
          </a:xfrm>
          <a:prstGeom prst="rect">
            <a:avLst/>
          </a:prstGeom>
          <a:solidFill>
            <a:srgbClr val="F4CCCC"/>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tr"/>
              <a:t>Some of the most positive stats from the Ofcom research are: </a:t>
            </a:r>
            <a:endParaRPr/>
          </a:p>
          <a:p>
            <a:pPr marL="0" lvl="0" indent="0" algn="l" rtl="0">
              <a:spcBef>
                <a:spcPts val="0"/>
              </a:spcBef>
              <a:spcAft>
                <a:spcPts val="0"/>
              </a:spcAft>
              <a:buNone/>
            </a:pPr>
            <a:endParaRPr/>
          </a:p>
          <a:p>
            <a:pPr marL="0" lvl="0" indent="0" algn="l" rtl="0">
              <a:spcBef>
                <a:spcPts val="0"/>
              </a:spcBef>
              <a:spcAft>
                <a:spcPts val="0"/>
              </a:spcAft>
              <a:buNone/>
            </a:pPr>
            <a:r>
              <a:rPr lang="tr"/>
              <a:t>96% of children who go online recall being told guidance around how to use the Internet safely </a:t>
            </a:r>
            <a:endParaRPr/>
          </a:p>
          <a:p>
            <a:pPr marL="0" lvl="0" indent="0" algn="l" rtl="0">
              <a:spcBef>
                <a:spcPts val="0"/>
              </a:spcBef>
              <a:spcAft>
                <a:spcPts val="0"/>
              </a:spcAft>
              <a:buNone/>
            </a:pPr>
            <a:endParaRPr/>
          </a:p>
          <a:p>
            <a:pPr marL="0" lvl="0" indent="0" algn="l" rtl="0">
              <a:spcBef>
                <a:spcPts val="0"/>
              </a:spcBef>
              <a:spcAft>
                <a:spcPts val="0"/>
              </a:spcAft>
              <a:buNone/>
            </a:pPr>
            <a:r>
              <a:rPr lang="tr"/>
              <a:t>84% say that this guidance came from either their parents or their teachers </a:t>
            </a:r>
            <a:endParaRPr/>
          </a:p>
          <a:p>
            <a:pPr marL="0" lvl="0" indent="0" algn="l" rtl="0">
              <a:spcBef>
                <a:spcPts val="0"/>
              </a:spcBef>
              <a:spcAft>
                <a:spcPts val="0"/>
              </a:spcAft>
              <a:buNone/>
            </a:pPr>
            <a:endParaRPr/>
          </a:p>
          <a:p>
            <a:pPr marL="0" lvl="0" indent="0" algn="l" rtl="0">
              <a:spcBef>
                <a:spcPts val="0"/>
              </a:spcBef>
              <a:spcAft>
                <a:spcPts val="0"/>
              </a:spcAft>
              <a:buNone/>
            </a:pPr>
            <a:r>
              <a:rPr lang="tr"/>
              <a:t>2/3 of children have said that they have used social media to offer personal, positive support to their friends who are having a hard time</a:t>
            </a:r>
            <a:endParaRPr/>
          </a:p>
          <a:p>
            <a:pPr marL="0" lvl="0" indent="0" algn="l" rtl="0">
              <a:spcBef>
                <a:spcPts val="0"/>
              </a:spcBef>
              <a:spcAft>
                <a:spcPts val="0"/>
              </a:spcAft>
              <a:buNone/>
            </a:pPr>
            <a:endParaRPr/>
          </a:p>
        </p:txBody>
      </p:sp>
      <p:sp>
        <p:nvSpPr>
          <p:cNvPr id="79" name="Google Shape;79;p17"/>
          <p:cNvSpPr txBox="1"/>
          <p:nvPr/>
        </p:nvSpPr>
        <p:spPr>
          <a:xfrm>
            <a:off x="5435650" y="812999"/>
            <a:ext cx="3035400" cy="3576000"/>
          </a:xfrm>
          <a:prstGeom prst="rect">
            <a:avLst/>
          </a:prstGeom>
          <a:solidFill>
            <a:srgbClr val="FFF2CC"/>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r>
              <a:rPr lang="tr"/>
              <a:t>61% do not trust news posted on social media </a:t>
            </a:r>
            <a:endParaRPr/>
          </a:p>
          <a:p>
            <a:pPr marL="0" lvl="0" indent="0" algn="l" rtl="0">
              <a:spcBef>
                <a:spcPts val="0"/>
              </a:spcBef>
              <a:spcAft>
                <a:spcPts val="0"/>
              </a:spcAft>
              <a:buNone/>
            </a:pPr>
            <a:endParaRPr/>
          </a:p>
          <a:p>
            <a:pPr marL="0" lvl="0" indent="0" algn="l" rtl="0">
              <a:spcBef>
                <a:spcPts val="0"/>
              </a:spcBef>
              <a:spcAft>
                <a:spcPts val="0"/>
              </a:spcAft>
              <a:buNone/>
            </a:pPr>
            <a:r>
              <a:rPr lang="tr"/>
              <a:t>However, there is still much more that can be done to help educate children on e-safety. Children need to be taught how to underpin their knowledge and understand behaviours, so that they can use the Internet safely. This can include:  </a:t>
            </a:r>
            <a:endParaRPr/>
          </a:p>
          <a:p>
            <a:pPr marL="0" lvl="0" indent="0" algn="l"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pic>
        <p:nvPicPr>
          <p:cNvPr id="85" name="Google Shape;85;p18"/>
          <p:cNvPicPr preferRelativeResize="0"/>
          <p:nvPr/>
        </p:nvPicPr>
        <p:blipFill>
          <a:blip r:embed="rId3">
            <a:alphaModFix/>
          </a:blip>
          <a:stretch>
            <a:fillRect/>
          </a:stretch>
        </p:blipFill>
        <p:spPr>
          <a:xfrm>
            <a:off x="311700" y="387991"/>
            <a:ext cx="3345900" cy="2687898"/>
          </a:xfrm>
          <a:prstGeom prst="rect">
            <a:avLst/>
          </a:prstGeom>
          <a:noFill/>
          <a:ln>
            <a:noFill/>
          </a:ln>
        </p:spPr>
      </p:pic>
      <p:sp>
        <p:nvSpPr>
          <p:cNvPr id="86" name="Google Shape;86;p18"/>
          <p:cNvSpPr txBox="1"/>
          <p:nvPr/>
        </p:nvSpPr>
        <p:spPr>
          <a:xfrm>
            <a:off x="3911678" y="260970"/>
            <a:ext cx="5171926" cy="4096541"/>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tr" dirty="0"/>
              <a:t>How to evaluate what they see online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tr" dirty="0"/>
              <a:t>Pupils will need to understand that not everything they see online is ‘true, valid or acceptable’ and that sometimes people are not who they say they are or are not sharing real information. Some key questions to ask are:  </a:t>
            </a:r>
            <a:endParaRPr dirty="0"/>
          </a:p>
          <a:p>
            <a:r>
              <a:rPr lang="en-US" dirty="0"/>
              <a:t>Is this fact or opinion?  Why am I being sent this?  Should I share this?  </a:t>
            </a:r>
          </a:p>
          <a:p>
            <a:pPr marL="0" lvl="0" indent="0" algn="l" rtl="0">
              <a:spcBef>
                <a:spcPts val="0"/>
              </a:spcBef>
              <a:spcAft>
                <a:spcPts val="0"/>
              </a:spcAft>
              <a:buNone/>
            </a:pPr>
            <a:endParaRPr lang="tr" dirty="0"/>
          </a:p>
          <a:p>
            <a:pPr marL="0" lvl="0" indent="0" algn="l" rtl="0">
              <a:spcBef>
                <a:spcPts val="0"/>
              </a:spcBef>
              <a:spcAft>
                <a:spcPts val="0"/>
              </a:spcAft>
              <a:buNone/>
            </a:pPr>
            <a:r>
              <a:rPr lang="tr" dirty="0"/>
              <a:t>Is this content/website/link/email fake?  What information am I sharing and with who? Is this person who they say they are? What’s the reason behind this post / comment?</a:t>
            </a:r>
            <a:endParaRPr dirty="0"/>
          </a:p>
          <a:p>
            <a:pPr marL="0" lvl="0" indent="0" algn="l" rtl="0">
              <a:spcBef>
                <a:spcPts val="0"/>
              </a:spcBef>
              <a:spcAft>
                <a:spcPts val="0"/>
              </a:spcAft>
              <a:buNone/>
            </a:pPr>
            <a:endParaRPr dirty="0"/>
          </a:p>
        </p:txBody>
      </p:sp>
      <p:sp>
        <p:nvSpPr>
          <p:cNvPr id="87" name="Google Shape;87;p18"/>
          <p:cNvSpPr txBox="1"/>
          <p:nvPr/>
        </p:nvSpPr>
        <p:spPr>
          <a:xfrm>
            <a:off x="-538631" y="3387991"/>
            <a:ext cx="3432540" cy="1132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9"/>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93" name="Google Shape;93;p19"/>
          <p:cNvPicPr preferRelativeResize="0"/>
          <p:nvPr/>
        </p:nvPicPr>
        <p:blipFill>
          <a:blip r:embed="rId3">
            <a:alphaModFix/>
          </a:blip>
          <a:stretch>
            <a:fillRect/>
          </a:stretch>
        </p:blipFill>
        <p:spPr>
          <a:xfrm>
            <a:off x="311700" y="1152475"/>
            <a:ext cx="3999900" cy="3416400"/>
          </a:xfrm>
          <a:prstGeom prst="rect">
            <a:avLst/>
          </a:prstGeom>
          <a:noFill/>
          <a:ln>
            <a:noFill/>
          </a:ln>
        </p:spPr>
      </p:pic>
      <p:sp>
        <p:nvSpPr>
          <p:cNvPr id="94" name="Google Shape;94;p19"/>
          <p:cNvSpPr txBox="1"/>
          <p:nvPr/>
        </p:nvSpPr>
        <p:spPr>
          <a:xfrm>
            <a:off x="5067700" y="1152475"/>
            <a:ext cx="3743100" cy="2452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tr"/>
              <a:t>How to recognise persuasion techniques </a:t>
            </a:r>
            <a:endParaRPr/>
          </a:p>
          <a:p>
            <a:pPr marL="0" lvl="0" indent="0" algn="l" rtl="0">
              <a:spcBef>
                <a:spcPts val="0"/>
              </a:spcBef>
              <a:spcAft>
                <a:spcPts val="0"/>
              </a:spcAft>
              <a:buNone/>
            </a:pPr>
            <a:endParaRPr/>
          </a:p>
          <a:p>
            <a:pPr marL="0" lvl="0" indent="0" algn="l" rtl="0">
              <a:spcBef>
                <a:spcPts val="0"/>
              </a:spcBef>
              <a:spcAft>
                <a:spcPts val="0"/>
              </a:spcAft>
              <a:buNone/>
            </a:pPr>
            <a:r>
              <a:rPr lang="tr"/>
              <a:t>This can help pupils to avoid manipulation and be more aware of the techniques used by those who are attempting to do harm. They can also recognise and respond appropriately to malicious or detrimental activity or requests.  </a:t>
            </a:r>
            <a:endParaRPr/>
          </a:p>
          <a:p>
            <a:pPr marL="0" lvl="0" indent="0" algn="l" rtl="0">
              <a:spcBef>
                <a:spcPts val="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0"/>
          <p:cNvSpPr txBox="1"/>
          <p:nvPr/>
        </p:nvSpPr>
        <p:spPr>
          <a:xfrm>
            <a:off x="273051" y="90449"/>
            <a:ext cx="3999900" cy="4109017"/>
          </a:xfrm>
          <a:prstGeom prst="rect">
            <a:avLst/>
          </a:prstGeom>
          <a:solidFill>
            <a:srgbClr val="D5A6BD"/>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tr" dirty="0"/>
              <a:t>* Am I being persuaded to buy something? </a:t>
            </a:r>
            <a:endParaRPr dirty="0"/>
          </a:p>
          <a:p>
            <a:pPr marL="0" lvl="0" indent="0" algn="l" rtl="0">
              <a:spcBef>
                <a:spcPts val="0"/>
              </a:spcBef>
              <a:spcAft>
                <a:spcPts val="0"/>
              </a:spcAft>
              <a:buNone/>
            </a:pPr>
            <a:r>
              <a:rPr lang="tr" dirty="0"/>
              <a:t>* Am I being asked to do something I’m not comfortable with?  </a:t>
            </a:r>
            <a:endParaRPr dirty="0"/>
          </a:p>
          <a:p>
            <a:pPr marL="0" lvl="0" indent="0" algn="l" rtl="0">
              <a:spcBef>
                <a:spcPts val="0"/>
              </a:spcBef>
              <a:spcAft>
                <a:spcPts val="0"/>
              </a:spcAft>
              <a:buNone/>
            </a:pPr>
            <a:r>
              <a:rPr lang="tr" dirty="0"/>
              <a:t>* Am I being asked to share personal or sensitive information?</a:t>
            </a:r>
            <a:endParaRPr dirty="0"/>
          </a:p>
          <a:p>
            <a:pPr marL="0" lvl="0" indent="0" algn="l" rtl="0">
              <a:spcBef>
                <a:spcPts val="0"/>
              </a:spcBef>
              <a:spcAft>
                <a:spcPts val="0"/>
              </a:spcAft>
              <a:buNone/>
            </a:pPr>
            <a:r>
              <a:rPr lang="tr" dirty="0"/>
              <a:t> * Is the information I’m reading true or false? </a:t>
            </a:r>
            <a:endParaRPr dirty="0"/>
          </a:p>
          <a:p>
            <a:pPr marL="0" lvl="0" indent="0" algn="l" rtl="0">
              <a:spcBef>
                <a:spcPts val="0"/>
              </a:spcBef>
              <a:spcAft>
                <a:spcPts val="0"/>
              </a:spcAft>
              <a:buNone/>
            </a:pPr>
            <a:r>
              <a:rPr lang="tr" dirty="0"/>
              <a:t>*  Is this service/product/advert legitimate? </a:t>
            </a:r>
            <a:endParaRPr dirty="0"/>
          </a:p>
          <a:p>
            <a:pPr marL="0" lvl="0" indent="0" algn="l" rtl="0">
              <a:spcBef>
                <a:spcPts val="0"/>
              </a:spcBef>
              <a:spcAft>
                <a:spcPts val="0"/>
              </a:spcAft>
              <a:buNone/>
            </a:pPr>
            <a:r>
              <a:rPr lang="tr" dirty="0"/>
              <a:t>* Do I want to keep playing this game / using this website?</a:t>
            </a:r>
            <a:endParaRPr dirty="0"/>
          </a:p>
          <a:p>
            <a:pPr marL="0" lvl="0" indent="0" algn="l" rtl="0">
              <a:spcBef>
                <a:spcPts val="0"/>
              </a:spcBef>
              <a:spcAft>
                <a:spcPts val="0"/>
              </a:spcAft>
              <a:buNone/>
            </a:pPr>
            <a:r>
              <a:rPr lang="tr" dirty="0"/>
              <a:t>* Do I trust this person?  </a:t>
            </a:r>
            <a:endParaRPr dirty="0"/>
          </a:p>
          <a:p>
            <a:pPr marL="0" lvl="0" indent="0" algn="l" rtl="0">
              <a:spcBef>
                <a:spcPts val="0"/>
              </a:spcBef>
              <a:spcAft>
                <a:spcPts val="0"/>
              </a:spcAft>
              <a:buNone/>
            </a:pPr>
            <a:r>
              <a:rPr lang="tr" dirty="0"/>
              <a:t>* Do I know this person?   </a:t>
            </a:r>
            <a:endParaRPr dirty="0"/>
          </a:p>
          <a:p>
            <a:pPr marL="0" lvl="0" indent="0" algn="l" rtl="0">
              <a:spcBef>
                <a:spcPts val="0"/>
              </a:spcBef>
              <a:spcAft>
                <a:spcPts val="0"/>
              </a:spcAft>
              <a:buNone/>
            </a:pPr>
            <a:endParaRPr dirty="0"/>
          </a:p>
        </p:txBody>
      </p:sp>
      <p:sp>
        <p:nvSpPr>
          <p:cNvPr id="100" name="Google Shape;100;p20"/>
          <p:cNvSpPr txBox="1"/>
          <p:nvPr/>
        </p:nvSpPr>
        <p:spPr>
          <a:xfrm>
            <a:off x="4871051" y="90449"/>
            <a:ext cx="3999898" cy="4109016"/>
          </a:xfrm>
          <a:prstGeom prst="rect">
            <a:avLst/>
          </a:prstGeom>
          <a:solidFill>
            <a:srgbClr val="B4A7D6"/>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tr" dirty="0"/>
              <a:t>How and when to seek support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tr" dirty="0"/>
              <a:t>This enables pupils to understand how to seek support if they are upset, concerned or confused by anything they see online. This can include: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tr" dirty="0"/>
              <a:t>Helping them to identify trusted adults Access support from their school, the police.</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tr" dirty="0"/>
              <a:t>Understanding how to report inappropriate content on individual platforms, apps and channels. </a:t>
            </a:r>
            <a:endParaRPr dirty="0"/>
          </a:p>
          <a:p>
            <a:pPr marL="0" lvl="0" indent="0" algn="l" rtl="0">
              <a:spcBef>
                <a:spcPts val="0"/>
              </a:spcBef>
              <a:spcAft>
                <a:spcPts val="0"/>
              </a:spcAft>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pic>
        <p:nvPicPr>
          <p:cNvPr id="105" name="Google Shape;105;p21"/>
          <p:cNvPicPr preferRelativeResize="0"/>
          <p:nvPr/>
        </p:nvPicPr>
        <p:blipFill>
          <a:blip r:embed="rId3">
            <a:alphaModFix/>
          </a:blip>
          <a:stretch>
            <a:fillRect/>
          </a:stretch>
        </p:blipFill>
        <p:spPr>
          <a:xfrm>
            <a:off x="4244622" y="406244"/>
            <a:ext cx="3999900" cy="3591075"/>
          </a:xfrm>
          <a:prstGeom prst="rect">
            <a:avLst/>
          </a:prstGeom>
          <a:noFill/>
          <a:ln>
            <a:noFill/>
          </a:ln>
        </p:spPr>
      </p:pic>
      <p:pic>
        <p:nvPicPr>
          <p:cNvPr id="106" name="Google Shape;106;p21"/>
          <p:cNvPicPr preferRelativeResize="0"/>
          <p:nvPr/>
        </p:nvPicPr>
        <p:blipFill>
          <a:blip r:embed="rId4">
            <a:alphaModFix/>
          </a:blip>
          <a:stretch>
            <a:fillRect/>
          </a:stretch>
        </p:blipFill>
        <p:spPr>
          <a:xfrm>
            <a:off x="443901" y="129823"/>
            <a:ext cx="2694410" cy="4318000"/>
          </a:xfrm>
          <a:prstGeom prst="rect">
            <a:avLst/>
          </a:prstGeom>
          <a:noFill/>
          <a:ln>
            <a:noFill/>
          </a:ln>
        </p:spPr>
      </p:pic>
    </p:spTree>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0</TotalTime>
  <Words>646</Words>
  <Application>Microsoft Office PowerPoint</Application>
  <PresentationFormat>Ekran Gösterisi (16:9)</PresentationFormat>
  <Paragraphs>47</Paragraphs>
  <Slides>11</Slides>
  <Notes>11</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Arial</vt:lpstr>
      <vt:lpstr>Gill Sans MT</vt:lpstr>
      <vt:lpstr>Galeri</vt:lpstr>
      <vt:lpstr>e-Safety  Safer Internet Day  2025 </vt:lpstr>
      <vt:lpstr>PowerPoint Sunusu</vt:lpstr>
      <vt:lpstr>PowerPoint Sunusu</vt:lpstr>
      <vt:lpstr>       </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Yucel Yilmaz</cp:lastModifiedBy>
  <cp:revision>1</cp:revision>
  <dcterms:modified xsi:type="dcterms:W3CDTF">2025-02-17T08:19:49Z</dcterms:modified>
</cp:coreProperties>
</file>